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2" r:id="rId3"/>
    <p:sldId id="263" r:id="rId4"/>
    <p:sldId id="277" r:id="rId5"/>
    <p:sldId id="278" r:id="rId6"/>
    <p:sldId id="265" r:id="rId7"/>
    <p:sldId id="279" r:id="rId8"/>
    <p:sldId id="274" r:id="rId9"/>
    <p:sldId id="273" r:id="rId10"/>
    <p:sldId id="276" r:id="rId1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CD"/>
    <a:srgbClr val="1B99E8"/>
    <a:srgbClr val="FF7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17" autoAdjust="0"/>
  </p:normalViewPr>
  <p:slideViewPr>
    <p:cSldViewPr snapToGrid="0">
      <p:cViewPr varScale="1">
        <p:scale>
          <a:sx n="60" d="100"/>
          <a:sy n="60" d="100"/>
        </p:scale>
        <p:origin x="96" y="9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5B665A3-0E1F-47E8-B4B5-2EDA64260F57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D8A4241-A403-4E93-8589-D4D4AD0BBA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9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B03E1-FCD1-4EF2-BE71-654B6FFA3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D0A1EC-74DD-4B72-B1F2-E4CBE5358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380F8-ADC9-4FED-9259-31AADD606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90B33-4AA5-48D4-B085-3DDFC83600F7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CFA3F-D34C-42B7-8D6C-C917D5EB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BE4EB-5B52-44B3-8F57-5C70AC6A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4779-9A56-410C-93A2-2D708F7584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0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F071C-B9ED-4E3E-97C0-15E5F01E5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F2144-F641-4EBD-A3C3-91BDFE4DE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F780C-5039-466A-A7C3-D6B3B2AF1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90B33-4AA5-48D4-B085-3DDFC83600F7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2F8A6-A532-413F-B01A-0BBA9AEC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DADCC-6487-4632-882F-CACE1B7EE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4779-9A56-410C-93A2-2D708F7584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94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213806-6366-4061-B39C-38229A28B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D6B3F-F560-4316-83C2-AEEE49909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70360-F99A-4F60-ACFD-D9E171E7F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90B33-4AA5-48D4-B085-3DDFC83600F7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82068-337F-4C3A-B316-16BF51121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EBEC3-8F2D-40D6-BA7A-0354BC16B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4779-9A56-410C-93A2-2D708F7584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2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C346A-ED5E-4619-A1D6-01AEF763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97BE9-2AFC-474F-B354-4AEA28340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B560E-D3DF-4A9B-9F48-C642E4E20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90B33-4AA5-48D4-B085-3DDFC83600F7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F957A-5010-4BFD-AFBB-3CDF0F0A7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85344-ED64-43F5-A329-DEA83A84D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4779-9A56-410C-93A2-2D708F7584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97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CC94-CA28-4164-B818-1BA2B52D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3E8B8-B7B8-4A30-B70A-406A70ABC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3560B-A057-41EF-9923-A938CCDA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90B33-4AA5-48D4-B085-3DDFC83600F7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645C0-227D-4D7C-A422-BB2AA2D4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BC139-6D9D-43E0-889C-6162BCB5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4779-9A56-410C-93A2-2D708F7584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86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2B671-256C-4359-8347-EB10B1981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745EF-961A-4578-8E27-88CC0D183C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08E66-1118-46FC-931B-185E8BA59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9AE4D-114D-41FE-8282-C6C138318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90B33-4AA5-48D4-B085-3DDFC83600F7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59047-5EDE-4A14-AE46-719BEF8ED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F2B87-C03A-4F58-A140-A1B0BAC30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4779-9A56-410C-93A2-2D708F7584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3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64015-3BBB-4802-BDBD-13ED4F181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D9375-6501-4D49-8AF7-C2468E4BA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E76E4-CA1D-4DF6-9CDC-A704C54B0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9DFFE5-0236-4A11-A447-DF02C1B3F3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3007D3-B6F8-4D3A-8053-D053E9883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051FBF-5D16-4516-BE69-A48C1A3B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90B33-4AA5-48D4-B085-3DDFC83600F7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8D5F33-357A-44C7-B556-C507EB10C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E8D7C2-8381-4659-B719-BCD17B46C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4779-9A56-410C-93A2-2D708F7584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5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DCE37-5D0A-4504-8339-F6924B4C8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4529D-C322-4DEE-8447-9935A9B1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90B33-4AA5-48D4-B085-3DDFC83600F7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8FB255-E62C-418A-8F25-B13F26193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7AFA93-474D-48B4-B45A-A6C546FB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4779-9A56-410C-93A2-2D708F7584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36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ADC1C6-EE44-4A2B-BA6F-043464A3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90B33-4AA5-48D4-B085-3DDFC83600F7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CFB126-B26E-4497-81F2-23669332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F429F-942B-4913-8581-B883E2C85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4779-9A56-410C-93A2-2D708F7584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0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61928-81C1-450D-B2F3-400EFEF83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4019D-2E12-4F3C-8E3C-4ECCDC754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DCCDA-2C90-405A-A496-8A41F3C57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71C15-3F04-47F0-BA0E-C7F198ACE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90B33-4AA5-48D4-B085-3DDFC83600F7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0F334-1C2B-46AB-9E3C-50BC1D1CF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D2D0E-96CC-489A-8365-F2BEAE16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4779-9A56-410C-93A2-2D708F7584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02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BEE51-FD2A-4A5F-BA4C-6244FCC7C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AFE1B9-F50A-482D-AC6C-E8EE1DAEE9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224C1-5E8F-4789-8DE6-5D1DBAFA4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102A3-5661-4B91-9D15-014EBD870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90B33-4AA5-48D4-B085-3DDFC83600F7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ACA30-D657-4C86-9F7E-D30A19EE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325E4-B6FF-4B57-B4AC-6B43558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4779-9A56-410C-93A2-2D708F7584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7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1">
                <a:lumMod val="5000"/>
                <a:lumOff val="95000"/>
              </a:schemeClr>
            </a:gs>
            <a:gs pos="100000">
              <a:srgbClr val="1B99E8">
                <a:alpha val="66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82445B-F6E0-4413-AB7B-814BDFB67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CB3BB-5F50-464B-8D05-5D671AD14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AF9A3-2926-4CA1-9F48-9A138512F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90B33-4AA5-48D4-B085-3DDFC83600F7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EEC7C-14DF-4358-B7BC-4E440A448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74056-51C0-463B-A246-07BB28201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E4779-9A56-410C-93A2-2D708F7584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4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/>
            </a:gs>
            <a:gs pos="100000">
              <a:srgbClr val="1B99E8">
                <a:alpha val="66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24B5A0-17AA-4EE7-9A6C-A807EFA68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270"/>
            <a:ext cx="12192000" cy="1098363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C6C8E6F-2F40-491F-91BA-C73504A33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739" y="2529736"/>
            <a:ext cx="4160520" cy="416052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229F104-85DB-4F01-82A6-E336BF9C8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3867" y="1275633"/>
            <a:ext cx="6684264" cy="174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50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53EDDAA0-2A7E-4DE9-A1A6-916D38441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077" y="0"/>
            <a:ext cx="7487846" cy="6858000"/>
          </a:xfrm>
          <a:prstGeom prst="rect">
            <a:avLst/>
          </a:prstGeom>
        </p:spPr>
      </p:pic>
      <p:pic>
        <p:nvPicPr>
          <p:cNvPr id="3" name="Picture 2" descr="Icon, circle&#10;&#10;Description automatically generated">
            <a:extLst>
              <a:ext uri="{FF2B5EF4-FFF2-40B4-BE49-F238E27FC236}">
                <a16:creationId xmlns:a16="http://schemas.microsoft.com/office/drawing/2014/main" id="{45569EEC-8EB1-40D2-B5DD-3A46BE15C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182" y="6065411"/>
            <a:ext cx="744745" cy="74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2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3716AD68-C40F-4541-B796-92D8D03C7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" t="18751" r="57173" b="47048"/>
          <a:stretch/>
        </p:blipFill>
        <p:spPr>
          <a:xfrm>
            <a:off x="6211556" y="1748900"/>
            <a:ext cx="5813396" cy="390866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B26ACEF-7D0B-4D17-AFB3-35898EBB7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74" y="322117"/>
            <a:ext cx="10735733" cy="803275"/>
          </a:xfrm>
        </p:spPr>
        <p:txBody>
          <a:bodyPr>
            <a:normAutofit/>
          </a:bodyPr>
          <a:lstStyle/>
          <a:p>
            <a:r>
              <a:rPr lang="en-US" sz="4800" b="0" dirty="0">
                <a:solidFill>
                  <a:srgbClr val="FF2FCD"/>
                </a:solidFill>
                <a:latin typeface="AR CENA" panose="02000000000000000000" pitchFamily="2" charset="0"/>
              </a:rPr>
              <a:t>Computers work just like our bodies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C8F9BD-E307-4442-AF72-F947FE2DD058}"/>
              </a:ext>
            </a:extLst>
          </p:cNvPr>
          <p:cNvSpPr txBox="1"/>
          <p:nvPr/>
        </p:nvSpPr>
        <p:spPr>
          <a:xfrm>
            <a:off x="322362" y="1125392"/>
            <a:ext cx="58891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818181"/>
                </a:solidFill>
              </a:rPr>
              <a:t>Housing: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the outer case that protects all the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</a:rPr>
              <a:t>computer parts inside, just like our skin</a:t>
            </a:r>
          </a:p>
          <a:p>
            <a:pPr algn="l"/>
            <a:endParaRPr lang="en-US" sz="10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400" b="1" i="0" u="none" strike="noStrike" baseline="0" dirty="0">
                <a:solidFill>
                  <a:srgbClr val="39B64A"/>
                </a:solidFill>
              </a:rPr>
              <a:t>Motherboard:</a:t>
            </a:r>
            <a:r>
              <a:rPr lang="en-US" sz="2400" b="1" i="0" u="none" strike="noStrike" baseline="0" dirty="0">
                <a:solidFill>
                  <a:srgbClr val="14A0EE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a circuit board that wires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</a:rPr>
              <a:t>everything together, like our nervous system</a:t>
            </a:r>
          </a:p>
          <a:p>
            <a:pPr algn="l"/>
            <a:endParaRPr lang="en-US" sz="10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400" b="1" i="0" u="none" strike="noStrike" baseline="0" dirty="0">
                <a:solidFill>
                  <a:srgbClr val="00B0F0"/>
                </a:solidFill>
              </a:rPr>
              <a:t>Central processing unit (CPU):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the brain of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</a:rPr>
              <a:t>the computer that makes everything function</a:t>
            </a:r>
          </a:p>
          <a:p>
            <a:pPr algn="l"/>
            <a:endParaRPr lang="en-US" sz="10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400" b="1" i="0" u="none" strike="noStrike" baseline="0" dirty="0">
                <a:solidFill>
                  <a:srgbClr val="F25A24"/>
                </a:solidFill>
              </a:rPr>
              <a:t>Hard drive: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works like your long-term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</a:rPr>
              <a:t>memory to store information, like pictures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</a:rPr>
              <a:t>from a fun vacation you took</a:t>
            </a:r>
          </a:p>
          <a:p>
            <a:pPr algn="l"/>
            <a:endParaRPr lang="en-US" sz="10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400" b="1" i="0" u="none" strike="noStrike" baseline="0" dirty="0">
                <a:solidFill>
                  <a:srgbClr val="FFE666"/>
                </a:solidFill>
              </a:rPr>
              <a:t>Random access memory (RAM):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works like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</a:rPr>
              <a:t>your short-term memory (like remembering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</a:rPr>
              <a:t>what you ate for breakfast) for real-time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</a:rPr>
              <a:t>computer functions, like playing music</a:t>
            </a:r>
            <a:endParaRPr lang="en-US" sz="2400" dirty="0"/>
          </a:p>
        </p:txBody>
      </p:sp>
      <p:pic>
        <p:nvPicPr>
          <p:cNvPr id="12" name="Picture 11" descr="Icon, circle&#10;&#10;Description automatically generated">
            <a:extLst>
              <a:ext uri="{FF2B5EF4-FFF2-40B4-BE49-F238E27FC236}">
                <a16:creationId xmlns:a16="http://schemas.microsoft.com/office/drawing/2014/main" id="{402951D7-FB1A-4663-BA09-486716726C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182" y="6065411"/>
            <a:ext cx="744745" cy="74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4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F0B23C0-D95A-4ECB-8419-726FFFC2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74" y="322117"/>
            <a:ext cx="10735733" cy="803275"/>
          </a:xfrm>
        </p:spPr>
        <p:txBody>
          <a:bodyPr>
            <a:normAutofit/>
          </a:bodyPr>
          <a:lstStyle/>
          <a:p>
            <a:r>
              <a:rPr lang="en-US" sz="4800" b="0" dirty="0">
                <a:solidFill>
                  <a:srgbClr val="FF2FCD"/>
                </a:solidFill>
                <a:latin typeface="AR CENA" panose="02000000000000000000" pitchFamily="2" charset="0"/>
              </a:rPr>
              <a:t>What Language do computers speak?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326CCB7-D2FE-415F-9BDF-CE76E674B99F}"/>
              </a:ext>
            </a:extLst>
          </p:cNvPr>
          <p:cNvSpPr txBox="1">
            <a:spLocks/>
          </p:cNvSpPr>
          <p:nvPr/>
        </p:nvSpPr>
        <p:spPr>
          <a:xfrm>
            <a:off x="407635" y="1197143"/>
            <a:ext cx="5257800" cy="522023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Computers use </a:t>
            </a:r>
            <a:r>
              <a:rPr lang="en-US" sz="3200" b="1" dirty="0"/>
              <a:t>binary</a:t>
            </a:r>
            <a:endParaRPr lang="en-US" b="1" dirty="0"/>
          </a:p>
          <a:p>
            <a:endParaRPr lang="en-US" sz="1000" dirty="0"/>
          </a:p>
          <a:p>
            <a:r>
              <a:rPr lang="en-US" sz="3200" dirty="0"/>
              <a:t>Binary has an alphabet like other languages – each letter is called a </a:t>
            </a:r>
            <a:r>
              <a:rPr lang="en-US" sz="3200" b="1" dirty="0"/>
              <a:t>bit</a:t>
            </a:r>
          </a:p>
          <a:p>
            <a:endParaRPr lang="en-US" sz="1000" dirty="0"/>
          </a:p>
          <a:p>
            <a:r>
              <a:rPr lang="en-US" sz="3200" dirty="0"/>
              <a:t>There are only two bits:</a:t>
            </a:r>
            <a:br>
              <a:rPr lang="en-US" sz="3200" dirty="0"/>
            </a:br>
            <a:r>
              <a:rPr lang="en-US" sz="3200" b="1" dirty="0"/>
              <a:t>0 and 1</a:t>
            </a:r>
          </a:p>
          <a:p>
            <a:endParaRPr lang="en-US" sz="1200" dirty="0"/>
          </a:p>
          <a:p>
            <a:r>
              <a:rPr lang="en-US" sz="3200" dirty="0"/>
              <a:t>Words in binary are called </a:t>
            </a:r>
            <a:r>
              <a:rPr lang="en-US" sz="3200" b="1" dirty="0"/>
              <a:t>bytes</a:t>
            </a:r>
            <a:r>
              <a:rPr lang="en-US" sz="3200" dirty="0"/>
              <a:t> and are always 8 bits long</a:t>
            </a:r>
          </a:p>
          <a:p>
            <a:endParaRPr lang="en-US" sz="1200" dirty="0"/>
          </a:p>
          <a:p>
            <a:r>
              <a:rPr lang="en-US" sz="3200" dirty="0"/>
              <a:t>Today, most hard drives can store </a:t>
            </a:r>
            <a:r>
              <a:rPr lang="en-US" sz="3200" b="1" dirty="0"/>
              <a:t>terabytes</a:t>
            </a:r>
            <a:r>
              <a:rPr lang="en-US" sz="3200" dirty="0"/>
              <a:t>, or one trillion bytes, of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278D12-4E2D-4193-9E4F-6EA02218A890}"/>
              </a:ext>
            </a:extLst>
          </p:cNvPr>
          <p:cNvSpPr txBox="1"/>
          <p:nvPr/>
        </p:nvSpPr>
        <p:spPr>
          <a:xfrm>
            <a:off x="6096000" y="1547563"/>
            <a:ext cx="58236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000" b="0" i="0" u="none" strike="noStrike" baseline="0" dirty="0"/>
              <a:t>Nibble - 4 bits (1/2 a byte)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000" b="0" i="0" u="none" strike="noStrike" baseline="0" dirty="0"/>
              <a:t>Byte - 8 bits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000" b="0" i="0" u="none" strike="noStrike" baseline="0" dirty="0"/>
              <a:t>Kilobyte (KB) – 1 thousand bytes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000" b="0" i="0" u="none" strike="noStrike" baseline="0" dirty="0"/>
              <a:t>Megabyte (MB) – 1 million bytes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000" b="0" i="0" u="none" strike="noStrike" baseline="0" dirty="0"/>
              <a:t>Gigabyte (GB) – 1 billion bytes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000" b="0" i="0" u="none" strike="noStrike" baseline="0" dirty="0"/>
              <a:t>Terabyte (TB) – 1 trillion bytes</a:t>
            </a:r>
            <a:endParaRPr lang="en-US" sz="3000" dirty="0"/>
          </a:p>
        </p:txBody>
      </p:sp>
      <p:pic>
        <p:nvPicPr>
          <p:cNvPr id="12" name="Picture 11" descr="Timeline&#10;&#10;Description automatically generated">
            <a:extLst>
              <a:ext uri="{FF2B5EF4-FFF2-40B4-BE49-F238E27FC236}">
                <a16:creationId xmlns:a16="http://schemas.microsoft.com/office/drawing/2014/main" id="{7A9E2B8D-7399-4FF8-8A54-8A30370E9D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9" t="79861" r="5291" b="6713"/>
          <a:stretch/>
        </p:blipFill>
        <p:spPr>
          <a:xfrm>
            <a:off x="6246891" y="4832056"/>
            <a:ext cx="5113333" cy="1323975"/>
          </a:xfrm>
          <a:prstGeom prst="rect">
            <a:avLst/>
          </a:prstGeom>
        </p:spPr>
      </p:pic>
      <p:pic>
        <p:nvPicPr>
          <p:cNvPr id="13" name="Picture 12" descr="Icon, circle&#10;&#10;Description automatically generated">
            <a:extLst>
              <a:ext uri="{FF2B5EF4-FFF2-40B4-BE49-F238E27FC236}">
                <a16:creationId xmlns:a16="http://schemas.microsoft.com/office/drawing/2014/main" id="{16C1D782-0AC7-4E70-A9C5-A029946E6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182" y="6065411"/>
            <a:ext cx="744745" cy="74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4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F0B23C0-D95A-4ECB-8419-726FFFC2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74" y="322117"/>
            <a:ext cx="10735733" cy="803275"/>
          </a:xfrm>
        </p:spPr>
        <p:txBody>
          <a:bodyPr>
            <a:normAutofit/>
          </a:bodyPr>
          <a:lstStyle/>
          <a:p>
            <a:r>
              <a:rPr lang="en-US" sz="4800" b="0" dirty="0">
                <a:solidFill>
                  <a:srgbClr val="FF2FCD"/>
                </a:solidFill>
                <a:latin typeface="AR CENA" panose="02000000000000000000" pitchFamily="2" charset="0"/>
              </a:rPr>
              <a:t>The Binary Alphabet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326CCB7-D2FE-415F-9BDF-CE76E674B99F}"/>
              </a:ext>
            </a:extLst>
          </p:cNvPr>
          <p:cNvSpPr txBox="1">
            <a:spLocks/>
          </p:cNvSpPr>
          <p:nvPr/>
        </p:nvSpPr>
        <p:spPr>
          <a:xfrm>
            <a:off x="407634" y="1197143"/>
            <a:ext cx="6343181" cy="53387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All information and instructions computers need to work are encoded in binary</a:t>
            </a:r>
          </a:p>
          <a:p>
            <a:endParaRPr lang="en-US" sz="1000" dirty="0"/>
          </a:p>
          <a:p>
            <a:r>
              <a:rPr lang="en-US" sz="3200" dirty="0"/>
              <a:t>Using the binary alphabet, we can translate letters from the English alphabet into bytes, and then combine bytes to form words</a:t>
            </a:r>
          </a:p>
          <a:p>
            <a:endParaRPr lang="en-US" sz="1000" dirty="0"/>
          </a:p>
          <a:p>
            <a:r>
              <a:rPr lang="en-US" sz="3200" dirty="0"/>
              <a:t>Using the </a:t>
            </a:r>
            <a:r>
              <a:rPr lang="en-US" sz="3200" b="1" dirty="0"/>
              <a:t>binary alphabet</a:t>
            </a:r>
            <a:r>
              <a:rPr lang="en-US" sz="3200" dirty="0"/>
              <a:t>, check out how to write different letters in binary!</a:t>
            </a:r>
          </a:p>
        </p:txBody>
      </p:sp>
      <p:pic>
        <p:nvPicPr>
          <p:cNvPr id="13" name="Picture 12" descr="Icon, circle&#10;&#10;Description automatically generated">
            <a:extLst>
              <a:ext uri="{FF2B5EF4-FFF2-40B4-BE49-F238E27FC236}">
                <a16:creationId xmlns:a16="http://schemas.microsoft.com/office/drawing/2014/main" id="{16C1D782-0AC7-4E70-A9C5-A029946E6D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182" y="6065411"/>
            <a:ext cx="744745" cy="744745"/>
          </a:xfrm>
          <a:prstGeom prst="rect">
            <a:avLst/>
          </a:prstGeom>
        </p:spPr>
      </p:pic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D5AB78FA-DF40-408B-A742-A27B4BF0B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80" y="322117"/>
            <a:ext cx="5298110" cy="48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58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F0B23C0-D95A-4ECB-8419-726FFFC2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1" y="241907"/>
            <a:ext cx="1701768" cy="803275"/>
          </a:xfrm>
        </p:spPr>
        <p:txBody>
          <a:bodyPr>
            <a:normAutofit/>
          </a:bodyPr>
          <a:lstStyle/>
          <a:p>
            <a:r>
              <a:rPr lang="en-US" sz="4800" b="0" dirty="0">
                <a:solidFill>
                  <a:srgbClr val="FF2FCD"/>
                </a:solidFill>
                <a:latin typeface="AR CENA" panose="02000000000000000000" pitchFamily="2" charset="0"/>
              </a:rPr>
              <a:t>Try i</a:t>
            </a:r>
            <a:r>
              <a:rPr lang="en-US" sz="4800" dirty="0">
                <a:solidFill>
                  <a:srgbClr val="FF2FCD"/>
                </a:solidFill>
                <a:latin typeface="AR CENA" panose="02000000000000000000" pitchFamily="2" charset="0"/>
              </a:rPr>
              <a:t>t!</a:t>
            </a:r>
            <a:endParaRPr lang="en-US" sz="4800" b="0" dirty="0">
              <a:solidFill>
                <a:srgbClr val="FF2FCD"/>
              </a:solidFill>
              <a:latin typeface="AR CENA" panose="02000000000000000000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326CCB7-D2FE-415F-9BDF-CE76E674B99F}"/>
              </a:ext>
            </a:extLst>
          </p:cNvPr>
          <p:cNvSpPr txBox="1">
            <a:spLocks/>
          </p:cNvSpPr>
          <p:nvPr/>
        </p:nvSpPr>
        <p:spPr>
          <a:xfrm>
            <a:off x="1658918" y="370786"/>
            <a:ext cx="10495009" cy="7447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Use the binary alphabet to decode this science-themed cheer!</a:t>
            </a:r>
          </a:p>
        </p:txBody>
      </p:sp>
      <p:pic>
        <p:nvPicPr>
          <p:cNvPr id="13" name="Picture 12" descr="Icon, circle&#10;&#10;Description automatically generated">
            <a:extLst>
              <a:ext uri="{FF2B5EF4-FFF2-40B4-BE49-F238E27FC236}">
                <a16:creationId xmlns:a16="http://schemas.microsoft.com/office/drawing/2014/main" id="{16C1D782-0AC7-4E70-A9C5-A029946E6D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182" y="6065411"/>
            <a:ext cx="744745" cy="7447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529CCD8-66C4-4AEA-8668-401938FF1120}"/>
              </a:ext>
            </a:extLst>
          </p:cNvPr>
          <p:cNvSpPr txBox="1">
            <a:spLocks/>
          </p:cNvSpPr>
          <p:nvPr/>
        </p:nvSpPr>
        <p:spPr>
          <a:xfrm>
            <a:off x="256674" y="850232"/>
            <a:ext cx="11792252" cy="563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AR CENA" panose="02000000000000000000" pitchFamily="2" charset="0"/>
              </a:rPr>
              <a:t>2, 4, 6, 8, let’s (01000111 01001111)</a:t>
            </a:r>
            <a:r>
              <a:rPr lang="en-US" sz="2800" baseline="300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</a:rPr>
              <a:t>1</a:t>
            </a:r>
          </a:p>
          <a:p>
            <a:pPr algn="ctr"/>
            <a:r>
              <a:rPr lang="en-US" sz="2800" dirty="0">
                <a:latin typeface="AR CENA" panose="02000000000000000000" pitchFamily="2" charset="0"/>
              </a:rPr>
              <a:t>(01010011 01000011 01001001 01000101 01001110 01000011 01000101)</a:t>
            </a:r>
            <a:r>
              <a:rPr lang="en-US" sz="2800" baseline="300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</a:rPr>
              <a:t>2</a:t>
            </a:r>
            <a:r>
              <a:rPr lang="en-US" sz="2800" dirty="0">
                <a:latin typeface="AR CENA" panose="02000000000000000000" pitchFamily="2" charset="0"/>
              </a:rPr>
              <a:t>!</a:t>
            </a:r>
          </a:p>
          <a:p>
            <a:pPr algn="ctr"/>
            <a:r>
              <a:rPr lang="en-US" sz="3200" dirty="0">
                <a:latin typeface="AR CENA" panose="02000000000000000000" pitchFamily="2" charset="0"/>
              </a:rPr>
              <a:t>Give me an (01010011)</a:t>
            </a:r>
            <a:r>
              <a:rPr lang="en-US" sz="3200" baseline="300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</a:rPr>
              <a:t>3</a:t>
            </a:r>
            <a:r>
              <a:rPr lang="en-US" sz="3200" dirty="0">
                <a:latin typeface="AR CENA" panose="02000000000000000000" pitchFamily="2" charset="0"/>
              </a:rPr>
              <a:t>!</a:t>
            </a:r>
          </a:p>
          <a:p>
            <a:pPr algn="ctr"/>
            <a:r>
              <a:rPr lang="en-US" sz="3200" dirty="0">
                <a:latin typeface="AR CENA" panose="02000000000000000000" pitchFamily="2" charset="0"/>
              </a:rPr>
              <a:t>Give me an (01000011)</a:t>
            </a:r>
            <a:r>
              <a:rPr lang="en-US" sz="3200" baseline="300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</a:rPr>
              <a:t>4</a:t>
            </a:r>
            <a:r>
              <a:rPr lang="en-US" sz="3200" dirty="0">
                <a:latin typeface="AR CENA" panose="02000000000000000000" pitchFamily="2" charset="0"/>
              </a:rPr>
              <a:t>!</a:t>
            </a:r>
          </a:p>
          <a:p>
            <a:pPr algn="ctr"/>
            <a:r>
              <a:rPr lang="en-US" sz="3200" dirty="0">
                <a:latin typeface="AR CENA" panose="02000000000000000000" pitchFamily="2" charset="0"/>
              </a:rPr>
              <a:t>Give me an (01001001)</a:t>
            </a:r>
            <a:r>
              <a:rPr lang="en-US" sz="3200" baseline="300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</a:rPr>
              <a:t>5</a:t>
            </a:r>
            <a:r>
              <a:rPr lang="en-US" sz="3200" dirty="0">
                <a:latin typeface="AR CENA" panose="02000000000000000000" pitchFamily="2" charset="0"/>
              </a:rPr>
              <a:t>!</a:t>
            </a:r>
          </a:p>
          <a:p>
            <a:pPr algn="ctr"/>
            <a:r>
              <a:rPr lang="en-US" sz="3200" dirty="0">
                <a:latin typeface="AR CENA" panose="02000000000000000000" pitchFamily="2" charset="0"/>
              </a:rPr>
              <a:t>Give me an (01000101)</a:t>
            </a:r>
            <a:r>
              <a:rPr lang="en-US" sz="3200" baseline="300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</a:rPr>
              <a:t>6</a:t>
            </a:r>
            <a:r>
              <a:rPr lang="en-US" sz="3200" dirty="0">
                <a:latin typeface="AR CENA" panose="02000000000000000000" pitchFamily="2" charset="0"/>
              </a:rPr>
              <a:t>!</a:t>
            </a:r>
          </a:p>
          <a:p>
            <a:pPr algn="ctr"/>
            <a:r>
              <a:rPr lang="en-US" sz="3200" dirty="0">
                <a:latin typeface="AR CENA" panose="02000000000000000000" pitchFamily="2" charset="0"/>
              </a:rPr>
              <a:t>Give me an (01001110)</a:t>
            </a:r>
            <a:r>
              <a:rPr lang="en-US" sz="3200" baseline="300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</a:rPr>
              <a:t>7</a:t>
            </a:r>
            <a:r>
              <a:rPr lang="en-US" sz="3200" dirty="0">
                <a:latin typeface="AR CENA" panose="02000000000000000000" pitchFamily="2" charset="0"/>
              </a:rPr>
              <a:t>!</a:t>
            </a:r>
          </a:p>
          <a:p>
            <a:pPr algn="ctr"/>
            <a:r>
              <a:rPr lang="en-US" sz="3200" dirty="0">
                <a:latin typeface="AR CENA" panose="02000000000000000000" pitchFamily="2" charset="0"/>
              </a:rPr>
              <a:t>Give me an (01000011)</a:t>
            </a:r>
            <a:r>
              <a:rPr lang="en-US" sz="3200" baseline="300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</a:rPr>
              <a:t>8</a:t>
            </a:r>
            <a:r>
              <a:rPr lang="en-US" sz="3200" dirty="0">
                <a:latin typeface="AR CENA" panose="02000000000000000000" pitchFamily="2" charset="0"/>
              </a:rPr>
              <a:t>!</a:t>
            </a:r>
          </a:p>
          <a:p>
            <a:pPr algn="ctr"/>
            <a:r>
              <a:rPr lang="en-US" sz="3200" dirty="0">
                <a:latin typeface="AR CENA" panose="02000000000000000000" pitchFamily="2" charset="0"/>
              </a:rPr>
              <a:t>Give me an (01000101)</a:t>
            </a:r>
            <a:r>
              <a:rPr lang="en-US" sz="3200" baseline="300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</a:rPr>
              <a:t>9</a:t>
            </a:r>
            <a:r>
              <a:rPr lang="en-US" sz="3200" dirty="0">
                <a:latin typeface="AR CENA" panose="02000000000000000000" pitchFamily="2" charset="0"/>
              </a:rPr>
              <a:t>!</a:t>
            </a:r>
          </a:p>
          <a:p>
            <a:pPr algn="ctr"/>
            <a:r>
              <a:rPr lang="en-US" sz="3200" dirty="0">
                <a:latin typeface="AR CENA" panose="02000000000000000000" pitchFamily="2" charset="0"/>
              </a:rPr>
              <a:t>2, 4, 6, 8, (01001001)</a:t>
            </a:r>
            <a:r>
              <a:rPr lang="en-US" sz="3200" baseline="300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</a:rPr>
              <a:t>10</a:t>
            </a:r>
          </a:p>
          <a:p>
            <a:pPr algn="ctr"/>
            <a:r>
              <a:rPr lang="en-US" sz="3200" dirty="0">
                <a:latin typeface="AR CENA" panose="02000000000000000000" pitchFamily="2" charset="0"/>
              </a:rPr>
              <a:t>(01001100 01001111 01010110 01000101)</a:t>
            </a:r>
            <a:r>
              <a:rPr lang="en-US" sz="3200" baseline="300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</a:rPr>
              <a:t>11</a:t>
            </a:r>
          </a:p>
          <a:p>
            <a:pPr algn="ctr"/>
            <a:r>
              <a:rPr lang="en-US" sz="3200" dirty="0">
                <a:latin typeface="AR CENA" panose="02000000000000000000" pitchFamily="2" charset="0"/>
              </a:rPr>
              <a:t>science!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AA4426-C53B-494F-83A7-10800DE4E550}"/>
              </a:ext>
            </a:extLst>
          </p:cNvPr>
          <p:cNvSpPr txBox="1"/>
          <p:nvPr/>
        </p:nvSpPr>
        <p:spPr>
          <a:xfrm rot="10800000">
            <a:off x="3040632" y="6449127"/>
            <a:ext cx="62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solidFill>
                  <a:srgbClr val="4D4D4D"/>
                </a:solidFill>
              </a:rPr>
              <a:t>Key: </a:t>
            </a:r>
            <a:r>
              <a:rPr lang="en-US" sz="800" b="0" i="0" u="none" strike="noStrike" baseline="0" dirty="0">
                <a:solidFill>
                  <a:srgbClr val="4D4D4D"/>
                </a:solidFill>
              </a:rPr>
              <a:t>1</a:t>
            </a:r>
            <a:r>
              <a:rPr lang="en-US" sz="1800" b="0" i="0" u="none" strike="noStrike" baseline="0" dirty="0">
                <a:solidFill>
                  <a:srgbClr val="4D4D4D"/>
                </a:solidFill>
              </a:rPr>
              <a:t>go, </a:t>
            </a:r>
            <a:r>
              <a:rPr lang="en-US" sz="800" b="0" i="0" u="none" strike="noStrike" baseline="0" dirty="0">
                <a:solidFill>
                  <a:srgbClr val="4D4D4D"/>
                </a:solidFill>
              </a:rPr>
              <a:t>2</a:t>
            </a:r>
            <a:r>
              <a:rPr lang="en-US" sz="1800" b="0" i="0" u="none" strike="noStrike" baseline="0" dirty="0">
                <a:solidFill>
                  <a:srgbClr val="4D4D4D"/>
                </a:solidFill>
              </a:rPr>
              <a:t>science, </a:t>
            </a:r>
            <a:r>
              <a:rPr lang="en-US" sz="800" b="0" i="0" u="none" strike="noStrike" baseline="0" dirty="0">
                <a:solidFill>
                  <a:srgbClr val="4D4D4D"/>
                </a:solidFill>
              </a:rPr>
              <a:t>3</a:t>
            </a:r>
            <a:r>
              <a:rPr lang="en-US" sz="1800" b="0" i="0" u="none" strike="noStrike" baseline="0" dirty="0">
                <a:solidFill>
                  <a:srgbClr val="4D4D4D"/>
                </a:solidFill>
              </a:rPr>
              <a:t>s, </a:t>
            </a:r>
            <a:r>
              <a:rPr lang="en-US" sz="800" b="0" i="0" u="none" strike="noStrike" baseline="0" dirty="0">
                <a:solidFill>
                  <a:srgbClr val="4D4D4D"/>
                </a:solidFill>
              </a:rPr>
              <a:t>4</a:t>
            </a:r>
            <a:r>
              <a:rPr lang="en-US" sz="1800" b="0" i="0" u="none" strike="noStrike" baseline="0" dirty="0">
                <a:solidFill>
                  <a:srgbClr val="4D4D4D"/>
                </a:solidFill>
              </a:rPr>
              <a:t>c, </a:t>
            </a:r>
            <a:r>
              <a:rPr lang="en-US" sz="800" b="0" i="0" u="none" strike="noStrike" baseline="0" dirty="0">
                <a:solidFill>
                  <a:srgbClr val="4D4D4D"/>
                </a:solidFill>
              </a:rPr>
              <a:t>5</a:t>
            </a:r>
            <a:r>
              <a:rPr lang="en-US" sz="1800" b="0" i="0" u="none" strike="noStrike" baseline="0" dirty="0">
                <a:solidFill>
                  <a:srgbClr val="4D4D4D"/>
                </a:solidFill>
              </a:rPr>
              <a:t>i, </a:t>
            </a:r>
            <a:r>
              <a:rPr lang="en-US" sz="800" b="0" i="0" u="none" strike="noStrike" baseline="0" dirty="0">
                <a:solidFill>
                  <a:srgbClr val="4D4D4D"/>
                </a:solidFill>
              </a:rPr>
              <a:t>6</a:t>
            </a:r>
            <a:r>
              <a:rPr lang="en-US" sz="1800" b="0" i="0" u="none" strike="noStrike" baseline="0" dirty="0">
                <a:solidFill>
                  <a:srgbClr val="4D4D4D"/>
                </a:solidFill>
              </a:rPr>
              <a:t>e, </a:t>
            </a:r>
            <a:r>
              <a:rPr lang="en-US" sz="800" b="0" i="0" u="none" strike="noStrike" baseline="0" dirty="0">
                <a:solidFill>
                  <a:srgbClr val="4D4D4D"/>
                </a:solidFill>
              </a:rPr>
              <a:t>7</a:t>
            </a:r>
            <a:r>
              <a:rPr lang="en-US" sz="1800" b="0" i="0" u="none" strike="noStrike" baseline="0" dirty="0">
                <a:solidFill>
                  <a:srgbClr val="4D4D4D"/>
                </a:solidFill>
              </a:rPr>
              <a:t>n, </a:t>
            </a:r>
            <a:r>
              <a:rPr lang="en-US" sz="800" b="0" i="0" u="none" strike="noStrike" baseline="0" dirty="0">
                <a:solidFill>
                  <a:srgbClr val="4D4D4D"/>
                </a:solidFill>
              </a:rPr>
              <a:t>8</a:t>
            </a:r>
            <a:r>
              <a:rPr lang="en-US" sz="1800" b="0" i="0" u="none" strike="noStrike" baseline="0" dirty="0">
                <a:solidFill>
                  <a:srgbClr val="4D4D4D"/>
                </a:solidFill>
              </a:rPr>
              <a:t>c, </a:t>
            </a:r>
            <a:r>
              <a:rPr lang="en-US" sz="800" b="0" i="0" u="none" strike="noStrike" baseline="0" dirty="0">
                <a:solidFill>
                  <a:srgbClr val="4D4D4D"/>
                </a:solidFill>
              </a:rPr>
              <a:t>9</a:t>
            </a:r>
            <a:r>
              <a:rPr lang="en-US" sz="1800" b="0" i="0" u="none" strike="noStrike" baseline="0" dirty="0">
                <a:solidFill>
                  <a:srgbClr val="4D4D4D"/>
                </a:solidFill>
              </a:rPr>
              <a:t>e, </a:t>
            </a:r>
            <a:r>
              <a:rPr lang="en-US" sz="800" b="0" i="0" u="none" strike="noStrike" baseline="0" dirty="0">
                <a:solidFill>
                  <a:srgbClr val="4D4D4D"/>
                </a:solidFill>
              </a:rPr>
              <a:t>10</a:t>
            </a:r>
            <a:r>
              <a:rPr lang="en-US" sz="1800" b="0" i="0" u="none" strike="noStrike" baseline="0" dirty="0">
                <a:solidFill>
                  <a:srgbClr val="4D4D4D"/>
                </a:solidFill>
              </a:rPr>
              <a:t>I, </a:t>
            </a:r>
            <a:r>
              <a:rPr lang="en-US" sz="800" b="0" i="0" u="none" strike="noStrike" baseline="0" dirty="0">
                <a:solidFill>
                  <a:srgbClr val="4D4D4D"/>
                </a:solidFill>
              </a:rPr>
              <a:t>11</a:t>
            </a:r>
            <a:r>
              <a:rPr lang="en-US" sz="1800" b="0" i="0" u="none" strike="noStrike" baseline="0" dirty="0">
                <a:solidFill>
                  <a:srgbClr val="4D4D4D"/>
                </a:solidFill>
              </a:rPr>
              <a:t>love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8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EBD3A81-3C96-46FB-8DEA-19D41FF2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74" y="322117"/>
            <a:ext cx="10735733" cy="803275"/>
          </a:xfrm>
        </p:spPr>
        <p:txBody>
          <a:bodyPr>
            <a:normAutofit/>
          </a:bodyPr>
          <a:lstStyle/>
          <a:p>
            <a:r>
              <a:rPr lang="en-US" sz="4800" b="0" dirty="0">
                <a:solidFill>
                  <a:srgbClr val="FF2FCD"/>
                </a:solidFill>
                <a:latin typeface="AR CENA" panose="02000000000000000000" pitchFamily="2" charset="0"/>
              </a:rPr>
              <a:t>How do computers read?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2B6607-E70C-4E9A-8A2F-7C2C60431C64}"/>
              </a:ext>
            </a:extLst>
          </p:cNvPr>
          <p:cNvSpPr txBox="1">
            <a:spLocks/>
          </p:cNvSpPr>
          <p:nvPr/>
        </p:nvSpPr>
        <p:spPr>
          <a:xfrm>
            <a:off x="399661" y="1272645"/>
            <a:ext cx="5870509" cy="522023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Just like the cells inside your brain, there are billions of </a:t>
            </a:r>
            <a:r>
              <a:rPr lang="en-US" b="1" dirty="0"/>
              <a:t>transistors </a:t>
            </a:r>
            <a:r>
              <a:rPr lang="en-US" dirty="0"/>
              <a:t>inside the CPU of the computer</a:t>
            </a:r>
          </a:p>
          <a:p>
            <a:endParaRPr lang="en-US" sz="1200" dirty="0"/>
          </a:p>
          <a:p>
            <a:r>
              <a:rPr lang="en-US" dirty="0"/>
              <a:t>Transistors are tiny switches that act like gates</a:t>
            </a:r>
          </a:p>
          <a:p>
            <a:endParaRPr lang="en-US" sz="1200" dirty="0"/>
          </a:p>
          <a:p>
            <a:r>
              <a:rPr lang="en-US" dirty="0"/>
              <a:t>These gates open and close to let electrical signals pass based on the binary code</a:t>
            </a:r>
          </a:p>
          <a:p>
            <a:endParaRPr lang="en-US" sz="1200" dirty="0"/>
          </a:p>
          <a:p>
            <a:r>
              <a:rPr lang="en-US" dirty="0"/>
              <a:t>A transistor is closed or off when it reads a 0</a:t>
            </a:r>
          </a:p>
          <a:p>
            <a:endParaRPr lang="en-US" sz="1200" dirty="0"/>
          </a:p>
          <a:p>
            <a:r>
              <a:rPr lang="en-US" dirty="0"/>
              <a:t>A transistor is open or on when it reads a 1</a:t>
            </a:r>
            <a:endParaRPr lang="en-US" sz="3200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9D905F62-4019-4176-8D43-EF0F24D33B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" t="38368" r="56167" b="4687"/>
          <a:stretch/>
        </p:blipFill>
        <p:spPr>
          <a:xfrm>
            <a:off x="6620777" y="1391948"/>
            <a:ext cx="4126531" cy="4603751"/>
          </a:xfrm>
          <a:prstGeom prst="rect">
            <a:avLst/>
          </a:prstGeom>
        </p:spPr>
      </p:pic>
      <p:pic>
        <p:nvPicPr>
          <p:cNvPr id="11" name="Picture 10" descr="Icon, circle&#10;&#10;Description automatically generated">
            <a:extLst>
              <a:ext uri="{FF2B5EF4-FFF2-40B4-BE49-F238E27FC236}">
                <a16:creationId xmlns:a16="http://schemas.microsoft.com/office/drawing/2014/main" id="{4068E79F-4064-4126-8BB8-9E6B73DEC5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182" y="6065411"/>
            <a:ext cx="744745" cy="74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3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EBD3A81-3C96-46FB-8DEA-19D41FF2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74" y="197660"/>
            <a:ext cx="10735733" cy="803275"/>
          </a:xfrm>
        </p:spPr>
        <p:txBody>
          <a:bodyPr>
            <a:normAutofit/>
          </a:bodyPr>
          <a:lstStyle/>
          <a:p>
            <a:r>
              <a:rPr lang="en-US" sz="4800" b="0" dirty="0">
                <a:solidFill>
                  <a:srgbClr val="FF2FCD"/>
                </a:solidFill>
                <a:latin typeface="AR CENA" panose="02000000000000000000" pitchFamily="2" charset="0"/>
              </a:rPr>
              <a:t>How do computers run programs?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2B6607-E70C-4E9A-8A2F-7C2C60431C64}"/>
              </a:ext>
            </a:extLst>
          </p:cNvPr>
          <p:cNvSpPr txBox="1">
            <a:spLocks/>
          </p:cNvSpPr>
          <p:nvPr/>
        </p:nvSpPr>
        <p:spPr>
          <a:xfrm>
            <a:off x="399661" y="1125392"/>
            <a:ext cx="11649265" cy="12027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A </a:t>
            </a:r>
            <a:r>
              <a:rPr lang="en-US" sz="3000" b="1" dirty="0"/>
              <a:t>computer program </a:t>
            </a:r>
            <a:r>
              <a:rPr lang="en-US" sz="3000" dirty="0"/>
              <a:t>is a set of instructions that perform a specific task when </a:t>
            </a:r>
            <a:r>
              <a:rPr lang="en-US" sz="3000" b="1" dirty="0"/>
              <a:t>executed</a:t>
            </a:r>
            <a:r>
              <a:rPr lang="en-US" sz="3000" dirty="0"/>
              <a:t>, or carried out, by a computer</a:t>
            </a:r>
          </a:p>
        </p:txBody>
      </p:sp>
      <p:pic>
        <p:nvPicPr>
          <p:cNvPr id="11" name="Picture 10" descr="Icon, circle&#10;&#10;Description automatically generated">
            <a:extLst>
              <a:ext uri="{FF2B5EF4-FFF2-40B4-BE49-F238E27FC236}">
                <a16:creationId xmlns:a16="http://schemas.microsoft.com/office/drawing/2014/main" id="{4068E79F-4064-4126-8BB8-9E6B73DEC5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182" y="6065411"/>
            <a:ext cx="744745" cy="744745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74E517A-AB89-4D65-9E59-5BDDBD521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881" y="2820908"/>
            <a:ext cx="4724045" cy="201267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49E5B16-30B7-44CF-A7C7-CA7AABD4F7BB}"/>
              </a:ext>
            </a:extLst>
          </p:cNvPr>
          <p:cNvSpPr txBox="1">
            <a:spLocks/>
          </p:cNvSpPr>
          <p:nvPr/>
        </p:nvSpPr>
        <p:spPr>
          <a:xfrm>
            <a:off x="399661" y="2220595"/>
            <a:ext cx="6963665" cy="319847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A </a:t>
            </a:r>
            <a:r>
              <a:rPr lang="en-US" sz="3200" b="1" dirty="0"/>
              <a:t>mobile application</a:t>
            </a:r>
            <a:r>
              <a:rPr lang="en-US" sz="3200" dirty="0"/>
              <a:t>, or </a:t>
            </a:r>
            <a:r>
              <a:rPr lang="en-US" sz="3200" b="1" dirty="0"/>
              <a:t>app</a:t>
            </a:r>
            <a:r>
              <a:rPr lang="en-US" sz="3200" dirty="0"/>
              <a:t>, is a program that runs on a mobile device, like a phone or tablet</a:t>
            </a:r>
          </a:p>
          <a:p>
            <a:endParaRPr lang="en-US" sz="1000" dirty="0"/>
          </a:p>
          <a:p>
            <a:r>
              <a:rPr lang="en-US" sz="3200" dirty="0"/>
              <a:t>To write a computer program or app, Software Engineers can use many different languages, called </a:t>
            </a:r>
            <a:r>
              <a:rPr lang="en-US" sz="3200" b="1" dirty="0"/>
              <a:t>programming codes</a:t>
            </a:r>
            <a:r>
              <a:rPr lang="en-US" sz="3200" dirty="0"/>
              <a:t>, to write the instructions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70653AC-DAE7-46AE-A6AE-4D432E664400}"/>
              </a:ext>
            </a:extLst>
          </p:cNvPr>
          <p:cNvSpPr txBox="1">
            <a:spLocks/>
          </p:cNvSpPr>
          <p:nvPr/>
        </p:nvSpPr>
        <p:spPr>
          <a:xfrm>
            <a:off x="399661" y="5419065"/>
            <a:ext cx="10797728" cy="11716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Codes, such as Python and Java, are computer languages that are still understandable to humans but are also easily translated into binary</a:t>
            </a:r>
          </a:p>
        </p:txBody>
      </p:sp>
    </p:spTree>
    <p:extLst>
      <p:ext uri="{BB962C8B-B14F-4D97-AF65-F5344CB8AC3E}">
        <p14:creationId xmlns:p14="http://schemas.microsoft.com/office/powerpoint/2010/main" val="2654072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75FC-0C8B-4E5E-934B-0A3112AC2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311484"/>
            <a:ext cx="10735733" cy="80327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2FCD"/>
                </a:solidFill>
                <a:latin typeface="AR CENA" panose="02000000000000000000" pitchFamily="2" charset="0"/>
              </a:rPr>
              <a:t>Why care about code?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50E16-E1CE-46AA-82F7-5393E116A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114759"/>
            <a:ext cx="8674196" cy="55747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000" dirty="0"/>
              <a:t>Engineers, like Science Cheerleaders Samantha and </a:t>
            </a:r>
            <a:r>
              <a:rPr lang="en-US" sz="3000" dirty="0" err="1"/>
              <a:t>Candess</a:t>
            </a:r>
            <a:r>
              <a:rPr lang="en-US" sz="3000" dirty="0"/>
              <a:t>, use code every day. They work in teams and use their problem-solving and creative thinking skills to create programs and apps.</a:t>
            </a:r>
          </a:p>
          <a:p>
            <a:pPr marL="0" indent="0" algn="just">
              <a:buNone/>
            </a:pPr>
            <a:endParaRPr lang="en-US" sz="1000" dirty="0"/>
          </a:p>
          <a:p>
            <a:pPr marL="0" indent="0" algn="just">
              <a:buNone/>
            </a:pPr>
            <a:r>
              <a:rPr lang="en-US" sz="3000" dirty="0"/>
              <a:t>We use machines everyday, and all machines are programmed with code and binary! Devices, like heart rate monitors or your car’s display screen, use code and binary to function.</a:t>
            </a:r>
          </a:p>
          <a:p>
            <a:pPr marL="0" indent="0" algn="just">
              <a:buNone/>
            </a:pPr>
            <a:endParaRPr lang="en-US" sz="1000" dirty="0"/>
          </a:p>
          <a:p>
            <a:pPr marL="0" indent="0" algn="just">
              <a:buNone/>
            </a:pPr>
            <a:r>
              <a:rPr lang="en-US" sz="3000" dirty="0"/>
              <a:t>Understanding binary and programming languages, or even learning to write them yourself, is great way to help imagine and build the next cool tech product.</a:t>
            </a:r>
          </a:p>
          <a:p>
            <a:pPr marL="0" indent="0" algn="just">
              <a:buNone/>
            </a:pPr>
            <a:endParaRPr lang="en-US" sz="3000" dirty="0"/>
          </a:p>
        </p:txBody>
      </p:sp>
      <p:pic>
        <p:nvPicPr>
          <p:cNvPr id="6" name="Picture 5" descr="A person sitting at a desk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3183B79D-B8CA-452D-89CD-B51111B5B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89" y="4023182"/>
            <a:ext cx="2866954" cy="1909392"/>
          </a:xfrm>
          <a:prstGeom prst="rect">
            <a:avLst/>
          </a:prstGeom>
        </p:spPr>
      </p:pic>
      <p:pic>
        <p:nvPicPr>
          <p:cNvPr id="8" name="Picture 7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2D259A76-FC1E-4B1C-B5C4-7550DCE53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89" y="1251284"/>
            <a:ext cx="2866954" cy="204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2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B39B941-6B6C-43C4-83D3-104C40160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0974" y="2368848"/>
            <a:ext cx="3670580" cy="267136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4B32F2A-4AB8-435E-9E74-CE11283F8CB5}"/>
              </a:ext>
            </a:extLst>
          </p:cNvPr>
          <p:cNvSpPr txBox="1">
            <a:spLocks/>
          </p:cNvSpPr>
          <p:nvPr/>
        </p:nvSpPr>
        <p:spPr>
          <a:xfrm>
            <a:off x="143074" y="322117"/>
            <a:ext cx="10735733" cy="8032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2FCD"/>
                </a:solidFill>
                <a:latin typeface="AR CENA" panose="02000000000000000000" pitchFamily="2" charset="0"/>
              </a:rPr>
              <a:t>Let’s make binary necklaces!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B748936-0381-4DE9-9016-2D2C19A54044}"/>
              </a:ext>
            </a:extLst>
          </p:cNvPr>
          <p:cNvSpPr txBox="1">
            <a:spLocks/>
          </p:cNvSpPr>
          <p:nvPr/>
        </p:nvSpPr>
        <p:spPr>
          <a:xfrm>
            <a:off x="225490" y="1063439"/>
            <a:ext cx="10506677" cy="57467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 the activity sheet to guide you through this activity!</a:t>
            </a:r>
          </a:p>
          <a:p>
            <a:endParaRPr lang="en-US" sz="1100" dirty="0"/>
          </a:p>
          <a:p>
            <a:r>
              <a:rPr lang="en-US" u="sng" dirty="0"/>
              <a:t>Materials needed:</a:t>
            </a:r>
            <a:r>
              <a:rPr lang="en-US" dirty="0"/>
              <a:t> pencil, paper, colored beads, string</a:t>
            </a:r>
          </a:p>
          <a:p>
            <a:endParaRPr lang="en-US" sz="1000" dirty="0"/>
          </a:p>
          <a:p>
            <a:r>
              <a:rPr lang="en-US" dirty="0"/>
              <a:t>Write your first name</a:t>
            </a:r>
          </a:p>
          <a:p>
            <a:endParaRPr lang="en-US" sz="1000" dirty="0"/>
          </a:p>
          <a:p>
            <a:r>
              <a:rPr lang="en-US" dirty="0"/>
              <a:t>Below each letter, write the matching binary byte</a:t>
            </a:r>
          </a:p>
          <a:p>
            <a:endParaRPr lang="en-US" sz="1000" dirty="0"/>
          </a:p>
          <a:p>
            <a:r>
              <a:rPr lang="en-US" dirty="0"/>
              <a:t>Lay out beads to match the binary</a:t>
            </a:r>
          </a:p>
          <a:p>
            <a:pPr lvl="1"/>
            <a:r>
              <a:rPr lang="en-US" dirty="0"/>
              <a:t>Red: 0</a:t>
            </a:r>
          </a:p>
          <a:p>
            <a:pPr lvl="1"/>
            <a:r>
              <a:rPr lang="en-US" dirty="0"/>
              <a:t>White: 1</a:t>
            </a:r>
          </a:p>
          <a:p>
            <a:pPr lvl="1"/>
            <a:endParaRPr lang="en-US" sz="1000" dirty="0"/>
          </a:p>
          <a:p>
            <a:r>
              <a:rPr lang="en-US" dirty="0"/>
              <a:t>String all the beads on the string, starting with the first letter</a:t>
            </a:r>
          </a:p>
        </p:txBody>
      </p:sp>
      <p:pic>
        <p:nvPicPr>
          <p:cNvPr id="11" name="Picture 10" descr="Icon, circle&#10;&#10;Description automatically generated">
            <a:extLst>
              <a:ext uri="{FF2B5EF4-FFF2-40B4-BE49-F238E27FC236}">
                <a16:creationId xmlns:a16="http://schemas.microsoft.com/office/drawing/2014/main" id="{8C8D75EC-6878-4BB4-9075-7D9C688B06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182" y="6065411"/>
            <a:ext cx="744745" cy="74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81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708</Words>
  <Application>Microsoft Office PowerPoint</Application>
  <PresentationFormat>Widescreen</PresentationFormat>
  <Paragraphs>91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 CENA</vt:lpstr>
      <vt:lpstr>Arial</vt:lpstr>
      <vt:lpstr>Calibri</vt:lpstr>
      <vt:lpstr>Calibri Light</vt:lpstr>
      <vt:lpstr>Office Theme</vt:lpstr>
      <vt:lpstr>PowerPoint Presentation</vt:lpstr>
      <vt:lpstr>Computers work just like our bodies</vt:lpstr>
      <vt:lpstr>What Language do computers speak?</vt:lpstr>
      <vt:lpstr>The Binary Alphabet</vt:lpstr>
      <vt:lpstr>Try it!</vt:lpstr>
      <vt:lpstr>How do computers read?</vt:lpstr>
      <vt:lpstr>How do computers run programs?</vt:lpstr>
      <vt:lpstr>Why care about code?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Brown Gallagher</dc:creator>
  <cp:lastModifiedBy>Wendy Brown Gallagher</cp:lastModifiedBy>
  <cp:revision>25</cp:revision>
  <cp:lastPrinted>2020-10-27T20:14:37Z</cp:lastPrinted>
  <dcterms:created xsi:type="dcterms:W3CDTF">2020-10-27T18:16:03Z</dcterms:created>
  <dcterms:modified xsi:type="dcterms:W3CDTF">2021-10-20T23:22:31Z</dcterms:modified>
</cp:coreProperties>
</file>